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3"/>
    <p:sldId id="261" r:id="rId4"/>
    <p:sldId id="262" r:id="rId5"/>
    <p:sldId id="265" r:id="rId6"/>
    <p:sldId id="264" r:id="rId7"/>
    <p:sldId id="263" r:id="rId8"/>
    <p:sldId id="266" r:id="rId9"/>
    <p:sldId id="269" r:id="rId10"/>
    <p:sldId id="270" r:id="rId11"/>
    <p:sldId id="272" r:id="rId12"/>
    <p:sldId id="271" r:id="rId13"/>
    <p:sldId id="273" r:id="rId14"/>
    <p:sldId id="276" r:id="rId15"/>
    <p:sldId id="278" r:id="rId16"/>
    <p:sldId id="277" r:id="rId17"/>
    <p:sldId id="275" r:id="rId18"/>
    <p:sldId id="267" r:id="rId19"/>
    <p:sldId id="285" r:id="rId20"/>
    <p:sldId id="274" r:id="rId21"/>
    <p:sldId id="280" r:id="rId22"/>
    <p:sldId id="279" r:id="rId23"/>
    <p:sldId id="268" r:id="rId24"/>
    <p:sldId id="281" r:id="rId25"/>
    <p:sldId id="282" r:id="rId26"/>
    <p:sldId id="283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79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3233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Gerenciar a configura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 versionamento de Software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Jean Max Simon Krebs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10/10/2025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667385" y="234950"/>
            <a:ext cx="891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3600"/>
              <a:t>Propriedades Comuns</a:t>
            </a:r>
            <a:endParaRPr lang="en-US" altLang="pt-BR" sz="3600"/>
          </a:p>
        </p:txBody>
      </p:sp>
      <p:sp>
        <p:nvSpPr>
          <p:cNvPr id="5" name="Caixa de Texto 4"/>
          <p:cNvSpPr txBox="1"/>
          <p:nvPr/>
        </p:nvSpPr>
        <p:spPr>
          <a:xfrm>
            <a:off x="977265" y="944245"/>
            <a:ext cx="10109200" cy="436753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Propriedades do Texto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9970" y="1626235"/>
            <a:ext cx="5944235" cy="3605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667385" y="234950"/>
            <a:ext cx="891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3600"/>
              <a:t>Propriedades Comuns</a:t>
            </a:r>
            <a:endParaRPr lang="en-US" altLang="pt-BR" sz="3600"/>
          </a:p>
        </p:txBody>
      </p:sp>
      <p:sp>
        <p:nvSpPr>
          <p:cNvPr id="5" name="Caixa de Texto 4"/>
          <p:cNvSpPr txBox="1"/>
          <p:nvPr/>
        </p:nvSpPr>
        <p:spPr>
          <a:xfrm>
            <a:off x="977265" y="944245"/>
            <a:ext cx="5960745" cy="436753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Propriedades do Texto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Alinhamento do texto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text-align: rigth, left, center,justify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Cor do texto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color: yellow, blue, #FFCCCC,...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7663815" y="1790065"/>
            <a:ext cx="41440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Margem do elemento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margin: 5px;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Margem interna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padding: 5px;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Borda do elemento 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border: 5px;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667385" y="234950"/>
            <a:ext cx="891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3600"/>
              <a:t>Propriedades Comuns</a:t>
            </a:r>
            <a:endParaRPr lang="en-US" altLang="pt-BR" sz="3600"/>
          </a:p>
        </p:txBody>
      </p:sp>
      <p:sp>
        <p:nvSpPr>
          <p:cNvPr id="5" name="Caixa de Texto 4"/>
          <p:cNvSpPr txBox="1"/>
          <p:nvPr/>
        </p:nvSpPr>
        <p:spPr>
          <a:xfrm>
            <a:off x="977265" y="944245"/>
            <a:ext cx="10109200" cy="436753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Propriedades d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e Borda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No CSS para usarmos uma 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borda utiliza-se a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propriedade border-style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1340" y="706120"/>
            <a:ext cx="2576830" cy="48431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667385" y="234950"/>
            <a:ext cx="891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/>
              <a:t>ATRIBUTOS DE </a:t>
            </a:r>
            <a:r>
              <a:rPr lang="en-US" altLang="pt-BR" sz="3600"/>
              <a:t>CLASSES E ID</a:t>
            </a:r>
            <a:endParaRPr lang="en-US" altLang="pt-BR" sz="3600"/>
          </a:p>
        </p:txBody>
      </p:sp>
      <p:sp>
        <p:nvSpPr>
          <p:cNvPr id="5" name="Caixa de Texto 4"/>
          <p:cNvSpPr txBox="1"/>
          <p:nvPr/>
        </p:nvSpPr>
        <p:spPr>
          <a:xfrm>
            <a:off x="818515" y="1277620"/>
            <a:ext cx="4549140" cy="519430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Para possibilitar uma organiza</a:t>
            </a:r>
            <a:r>
              <a:rPr lang="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ç</a:t>
            </a:r>
            <a:r>
              <a:rPr lang="en-US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ã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o melhor da p</a:t>
            </a:r>
            <a:r>
              <a:rPr lang="en-US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á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gina e 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da sele</a:t>
            </a:r>
            <a:r>
              <a:rPr lang="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ç</a:t>
            </a:r>
            <a:r>
              <a:rPr lang="en-US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ã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o de elementos por CSS, podemos 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utilizar classes e/ou ids para identificar Tags;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1415" y="1617345"/>
            <a:ext cx="5524500" cy="2773680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667385" y="234950"/>
            <a:ext cx="891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3600"/>
              <a:t>ID</a:t>
            </a:r>
            <a:endParaRPr lang="en-US" altLang="pt-BR" sz="3600"/>
          </a:p>
        </p:txBody>
      </p:sp>
      <p:sp>
        <p:nvSpPr>
          <p:cNvPr id="5" name="Caixa de Texto 4"/>
          <p:cNvSpPr txBox="1"/>
          <p:nvPr/>
        </p:nvSpPr>
        <p:spPr>
          <a:xfrm>
            <a:off x="818515" y="1277620"/>
            <a:ext cx="5277485" cy="519430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Uma id, como o nome diz, é uma identificação única: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só pode ser utilizada uma vez no documento inteiro;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Normalmente é utilizada para identificar elementos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estruturais da página;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  <a:sym typeface="+mn-ea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representado 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arquivos css por 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#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667385" y="234950"/>
            <a:ext cx="891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/>
              <a:t>ATRIBUTO </a:t>
            </a:r>
            <a:r>
              <a:rPr lang="en-US" altLang="pt-BR" sz="3600"/>
              <a:t>CLASS</a:t>
            </a:r>
            <a:endParaRPr lang="en-US" altLang="pt-BR" sz="3600"/>
          </a:p>
        </p:txBody>
      </p:sp>
      <p:sp>
        <p:nvSpPr>
          <p:cNvPr id="3" name="Caixa de Texto 2"/>
          <p:cNvSpPr txBox="1"/>
          <p:nvPr/>
        </p:nvSpPr>
        <p:spPr>
          <a:xfrm>
            <a:off x="419735" y="1196975"/>
            <a:ext cx="6670040" cy="48926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Uma classe é reutilizável: pode se repetir na página e </a:t>
            </a:r>
            <a:endParaRPr lang="en-US" altLang="zh-CN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também combinar-se com outras </a:t>
            </a:r>
            <a:endParaRPr lang="en-US" altLang="zh-CN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zh-CN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pt-BR" altLang="en-US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Exemplo:</a:t>
            </a:r>
            <a:endParaRPr lang="pt-BR" altLang="en-US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pt-BR" altLang="en-US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U</a:t>
            </a:r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m site onde temos v</a:t>
            </a:r>
            <a:r>
              <a:rPr lang="en-US" altLang="en-US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á</a:t>
            </a:r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rios par</a:t>
            </a:r>
            <a:r>
              <a:rPr lang="en-US" altLang="en-US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á</a:t>
            </a:r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grafos de texto:</a:t>
            </a:r>
            <a:endParaRPr lang="en-US" altLang="pt-BR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Se utilizarmos o seletor p para aplicar estilos, estes</a:t>
            </a:r>
            <a:endParaRPr lang="en-US" altLang="pt-BR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ser</a:t>
            </a:r>
            <a:r>
              <a:rPr lang="en-US" altLang="en-US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ã</a:t>
            </a:r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o aplicados a todos os par</a:t>
            </a:r>
            <a:r>
              <a:rPr lang="en-US" altLang="en-US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á</a:t>
            </a:r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grafos. Se quisermos,</a:t>
            </a:r>
            <a:endParaRPr lang="en-US" altLang="pt-BR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por exemplo, destacar um ou mais par</a:t>
            </a:r>
            <a:r>
              <a:rPr lang="en-US" altLang="en-US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á</a:t>
            </a:r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grafos,</a:t>
            </a:r>
            <a:endParaRPr lang="en-US" altLang="pt-BR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podemos criar uma classe com o nome "destaque" e</a:t>
            </a:r>
            <a:r>
              <a:rPr lang="pt-BR" altLang="en-US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</a:t>
            </a:r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coloc</a:t>
            </a:r>
            <a:r>
              <a:rPr lang="en-US" altLang="en-US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á</a:t>
            </a:r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-la apenas nos par</a:t>
            </a:r>
            <a:r>
              <a:rPr lang="en-US" altLang="en-US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á</a:t>
            </a:r>
            <a:r>
              <a:rPr lang="en-US" altLang="pt-BR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grafos que desejamos</a:t>
            </a:r>
            <a:endParaRPr lang="en-US" altLang="pt-BR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pt-BR" altLang="en-US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representado nos arquivos css por .</a:t>
            </a:r>
            <a:endParaRPr lang="pt-BR" altLang="en-US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9775" y="2033270"/>
            <a:ext cx="4973320" cy="27914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667385" y="234950"/>
            <a:ext cx="891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3600"/>
              <a:t>Box Model</a:t>
            </a:r>
            <a:endParaRPr lang="en-US" altLang="pt-BR" sz="3600"/>
          </a:p>
        </p:txBody>
      </p:sp>
      <p:sp>
        <p:nvSpPr>
          <p:cNvPr id="5" name="Caixa de Texto 4"/>
          <p:cNvSpPr txBox="1"/>
          <p:nvPr/>
        </p:nvSpPr>
        <p:spPr>
          <a:xfrm>
            <a:off x="977265" y="944245"/>
            <a:ext cx="10109200" cy="4367530"/>
          </a:xfrm>
          <a:prstGeom prst="rect">
            <a:avLst/>
          </a:prstGeom>
        </p:spPr>
        <p:txBody>
          <a:bodyPr>
            <a:noAutofit/>
          </a:bodyPr>
          <a:p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O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s elementos HTML podem ser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considerados como caixas.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Nome dos atributos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margin</a:t>
            </a:r>
            <a:b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</a:b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padding</a:t>
            </a:r>
            <a:b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</a:b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border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exemplo de uso:</a:t>
            </a:r>
            <a:b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</a:b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margin: 5px 10px 20px 30px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(ordem cima/direita/baixo/esquerda)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50" y="1766570"/>
            <a:ext cx="6225540" cy="25831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aixa de Texto 2"/>
          <p:cNvSpPr txBox="1"/>
          <p:nvPr/>
        </p:nvSpPr>
        <p:spPr>
          <a:xfrm>
            <a:off x="667385" y="234950"/>
            <a:ext cx="5580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/>
              <a:t>Hierarquia e Herança</a:t>
            </a:r>
            <a:endParaRPr lang="pt-BR" altLang="en-US" sz="3600"/>
          </a:p>
        </p:txBody>
      </p:sp>
      <p:sp>
        <p:nvSpPr>
          <p:cNvPr id="4" name="Caixa de Texto 3"/>
          <p:cNvSpPr txBox="1"/>
          <p:nvPr/>
        </p:nvSpPr>
        <p:spPr>
          <a:xfrm>
            <a:off x="1274445" y="1506855"/>
            <a:ext cx="5036820" cy="4367530"/>
          </a:xfrm>
          <a:prstGeom prst="rect">
            <a:avLst/>
          </a:prstGeom>
        </p:spPr>
        <p:txBody>
          <a:bodyPr>
            <a:noAutofit/>
          </a:bodyPr>
          <a:p>
            <a:pPr algn="l"/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HTML pode ser</a:t>
            </a:r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representado pelo que chamamos de </a:t>
            </a:r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r>
              <a:rPr lang="en-US" altLang="en-US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á</a:t>
            </a:r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rvore</a:t>
            </a:r>
            <a:r>
              <a:rPr lang="pt-BR" altLang="en-US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</a:t>
            </a:r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do documento ou DOM</a:t>
            </a:r>
            <a:r>
              <a:rPr lang="pt-BR" altLang="en-US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(</a:t>
            </a:r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Document Object Model</a:t>
            </a:r>
            <a:r>
              <a:rPr lang="pt-BR" altLang="en-US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)</a:t>
            </a:r>
            <a:endParaRPr lang="pt-BR" altLang="en-US" sz="3200">
              <a:solidFill>
                <a:srgbClr val="320E04"/>
              </a:solidFill>
              <a:latin typeface="Gill Sans MT" panose="020B0502020104020203"/>
              <a:ea typeface="Gill Sans MT" panose="020B0502020104020203"/>
              <a:sym typeface="+mn-ea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2025" y="1506855"/>
            <a:ext cx="534924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0695" y="2134235"/>
            <a:ext cx="5361305" cy="2589530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667385" y="234950"/>
            <a:ext cx="9399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/>
              <a:t>Atividade 3 </a:t>
            </a:r>
            <a:r>
              <a:rPr lang="en-US" altLang="pt-BR" sz="3600"/>
              <a:t>Formul</a:t>
            </a:r>
            <a:r>
              <a:rPr lang="en-US" altLang="en-US" sz="3600"/>
              <a:t>á</a:t>
            </a:r>
            <a:r>
              <a:rPr lang="en-US" altLang="pt-BR" sz="3600"/>
              <a:t>rio simples com CSS + JS</a:t>
            </a:r>
            <a:endParaRPr lang="en-US" altLang="pt-BR" sz="3600"/>
          </a:p>
        </p:txBody>
      </p:sp>
      <p:sp>
        <p:nvSpPr>
          <p:cNvPr id="4" name="Caixa de Texto 3"/>
          <p:cNvSpPr txBox="1"/>
          <p:nvPr/>
        </p:nvSpPr>
        <p:spPr>
          <a:xfrm>
            <a:off x="667385" y="1368425"/>
            <a:ext cx="6406515" cy="4367530"/>
          </a:xfrm>
          <a:prstGeom prst="rect">
            <a:avLst/>
          </a:prstGeom>
        </p:spPr>
        <p:txBody>
          <a:bodyPr>
            <a:noAutofit/>
          </a:bodyPr>
          <a:p>
            <a:pPr algn="l"/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No projeto_1, copie a pasta de atividade 2, para dentro dele, altere o nome da pasta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copiada para receitas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667385" y="234950"/>
            <a:ext cx="891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/>
              <a:t>Atividade Css</a:t>
            </a:r>
            <a:endParaRPr lang="pt-BR" altLang="en-US" sz="3600"/>
          </a:p>
        </p:txBody>
      </p:sp>
      <p:sp>
        <p:nvSpPr>
          <p:cNvPr id="5" name="Caixa de Texto 4"/>
          <p:cNvSpPr txBox="1"/>
          <p:nvPr/>
        </p:nvSpPr>
        <p:spPr>
          <a:xfrm>
            <a:off x="977265" y="944245"/>
            <a:ext cx="10109200" cy="4367530"/>
          </a:xfrm>
          <a:prstGeom prst="rect">
            <a:avLst/>
          </a:prstGeom>
        </p:spPr>
        <p:txBody>
          <a:bodyPr>
            <a:noAutofit/>
          </a:bodyPr>
          <a:p>
            <a:r>
              <a:rPr 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Dentro de receitas estilize as 4 páginas com as propriedades aprendidas sobre css</a:t>
            </a:r>
            <a:endParaRPr 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Crie uma pasta css, e o ar</a:t>
            </a:r>
            <a:r>
              <a:rPr 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quivo css(style.css) se for usar 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ARQUIVO EXTERNO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 para utilização do css</a:t>
            </a:r>
            <a:br>
              <a:rPr 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</a:br>
            <a:br>
              <a:rPr 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</a:br>
            <a:r>
              <a:rPr 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Modifique cores de fundo e alinhe o texto </a:t>
            </a:r>
            <a:endParaRPr 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2062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Css Básico e Introdução de javascript a Formulários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5725" y="316230"/>
            <a:ext cx="6794500" cy="53886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667385" y="245110"/>
            <a:ext cx="11130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3600"/>
              <a:t>J</a:t>
            </a:r>
            <a:r>
              <a:rPr lang="pt-BR" altLang="en-US" sz="3600"/>
              <a:t>AVASCRIPT ou Javascript DOM</a:t>
            </a:r>
            <a:endParaRPr lang="pt-BR" altLang="en-US" sz="3600"/>
          </a:p>
        </p:txBody>
      </p:sp>
      <p:sp>
        <p:nvSpPr>
          <p:cNvPr id="3" name="Caixa de Texto 2"/>
          <p:cNvSpPr txBox="1"/>
          <p:nvPr/>
        </p:nvSpPr>
        <p:spPr>
          <a:xfrm>
            <a:off x="977265" y="1444625"/>
            <a:ext cx="10109200" cy="3867150"/>
          </a:xfrm>
          <a:prstGeom prst="rect">
            <a:avLst/>
          </a:prstGeom>
        </p:spPr>
        <p:txBody>
          <a:bodyPr>
            <a:noAutofit/>
          </a:bodyPr>
          <a:p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Exemplo de uso: </a:t>
            </a:r>
            <a:b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</a:b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&lt;script&gt;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 alert("Ol</a:t>
            </a:r>
            <a:r>
              <a:rPr lang="en-US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á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! Isso </a:t>
            </a:r>
            <a:r>
              <a:rPr lang="en-US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é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JavaScript funcionando!");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&lt;/script&gt;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No final da página Html, antes da tag de fechamento do body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/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Para: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/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Acesso aos Elementos do DOM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/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Performance e Velocidade de Carregamento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aixa de Texto 2"/>
          <p:cNvSpPr txBox="1"/>
          <p:nvPr/>
        </p:nvSpPr>
        <p:spPr>
          <a:xfrm>
            <a:off x="667385" y="234950"/>
            <a:ext cx="5580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/>
              <a:t>Javascript DOM</a:t>
            </a:r>
            <a:endParaRPr lang="pt-BR" altLang="en-US" sz="3600"/>
          </a:p>
        </p:txBody>
      </p:sp>
      <p:sp>
        <p:nvSpPr>
          <p:cNvPr id="4" name="Caixa de Texto 3"/>
          <p:cNvSpPr txBox="1"/>
          <p:nvPr/>
        </p:nvSpPr>
        <p:spPr>
          <a:xfrm>
            <a:off x="667385" y="1368425"/>
            <a:ext cx="10714355" cy="4367530"/>
          </a:xfrm>
          <a:prstGeom prst="rect">
            <a:avLst/>
          </a:prstGeom>
        </p:spPr>
        <p:txBody>
          <a:bodyPr>
            <a:noAutofit/>
          </a:bodyPr>
          <a:p>
            <a:pPr algn="l"/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&lt;h1 id="titulo"&gt;Ol</a:t>
            </a:r>
            <a:r>
              <a:rPr lang="en-US" altLang="en-US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á</a:t>
            </a:r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!&lt;/h1&gt;</a:t>
            </a:r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&lt;script&gt;</a:t>
            </a:r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 // Pega o elemento HTML com id "titulo"</a:t>
            </a:r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 const titulo = document.getElementById("titulo");</a:t>
            </a:r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 // Muda o texto do t</a:t>
            </a:r>
            <a:r>
              <a:rPr lang="en-US" altLang="en-US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í</a:t>
            </a:r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tulo</a:t>
            </a:r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 titulo.textContent = "Bem-vindo ao JavaScript!";</a:t>
            </a:r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r>
              <a:rPr lang="en-US" altLang="pt-BR" sz="32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&lt;/script&gt;</a:t>
            </a:r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algn="l"/>
            <a:endParaRPr lang="en-US" altLang="pt-BR" sz="32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960" y="396875"/>
            <a:ext cx="8345170" cy="52362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aixa de Texto 2"/>
          <p:cNvSpPr txBox="1"/>
          <p:nvPr/>
        </p:nvSpPr>
        <p:spPr>
          <a:xfrm>
            <a:off x="667385" y="234950"/>
            <a:ext cx="9399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/>
              <a:t>Atividade 3 </a:t>
            </a:r>
            <a:r>
              <a:rPr lang="en-US" altLang="pt-BR" sz="3600"/>
              <a:t>Formul</a:t>
            </a:r>
            <a:r>
              <a:rPr lang="en-US" altLang="en-US" sz="3600"/>
              <a:t>á</a:t>
            </a:r>
            <a:r>
              <a:rPr lang="en-US" altLang="pt-BR" sz="3600"/>
              <a:t>rio simples com CSS + JS</a:t>
            </a:r>
            <a:endParaRPr lang="en-US" altLang="pt-BR" sz="3600"/>
          </a:p>
        </p:txBody>
      </p:sp>
      <p:sp>
        <p:nvSpPr>
          <p:cNvPr id="4" name="Caixa de Texto 3"/>
          <p:cNvSpPr txBox="1"/>
          <p:nvPr/>
        </p:nvSpPr>
        <p:spPr>
          <a:xfrm>
            <a:off x="667385" y="1368425"/>
            <a:ext cx="10714355" cy="4367530"/>
          </a:xfrm>
          <a:prstGeom prst="rect">
            <a:avLst/>
          </a:prstGeom>
        </p:spPr>
        <p:txBody>
          <a:bodyPr>
            <a:noAutofit/>
          </a:bodyPr>
          <a:p>
            <a:pPr algn="l"/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No index.html do projeto_1, crie um formulário estilizado com 3 campos.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 algn="l"/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Informações Pessoais(nome, email, telefone)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 algn="l"/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Informações Extras (Mensagem(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textarea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)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Comida Favorita(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select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))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 algn="l"/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A</a:t>
            </a:r>
            <a:r>
              <a:rPr lang="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çõ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es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(submit, reset)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 algn="l"/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 algn="l"/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Na tag form 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lvl="1" indent="457200" algn="l"/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method coloquem GET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lvl="1" indent="457200" algn="l"/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action 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  <a:sym typeface="+mn-ea"/>
              </a:rPr>
              <a:t>coloquem uma nova página(resultado.html)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 algn="l"/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 algn="l"/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aixa de Texto 2"/>
          <p:cNvSpPr txBox="1"/>
          <p:nvPr/>
        </p:nvSpPr>
        <p:spPr>
          <a:xfrm>
            <a:off x="667385" y="234950"/>
            <a:ext cx="9399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/>
              <a:t>Atividade 3 </a:t>
            </a:r>
            <a:r>
              <a:rPr lang="en-US" altLang="pt-BR" sz="3600"/>
              <a:t>Formul</a:t>
            </a:r>
            <a:r>
              <a:rPr lang="en-US" altLang="en-US" sz="3600"/>
              <a:t>á</a:t>
            </a:r>
            <a:r>
              <a:rPr lang="en-US" altLang="pt-BR" sz="3600"/>
              <a:t>rio simples com CSS + JS</a:t>
            </a:r>
            <a:endParaRPr lang="en-US" altLang="pt-BR" sz="3600"/>
          </a:p>
        </p:txBody>
      </p:sp>
      <p:sp>
        <p:nvSpPr>
          <p:cNvPr id="4" name="Caixa de Texto 3"/>
          <p:cNvSpPr txBox="1"/>
          <p:nvPr/>
        </p:nvSpPr>
        <p:spPr>
          <a:xfrm>
            <a:off x="667385" y="1368425"/>
            <a:ext cx="10714355" cy="4367530"/>
          </a:xfrm>
          <a:prstGeom prst="rect">
            <a:avLst/>
          </a:prstGeom>
        </p:spPr>
        <p:txBody>
          <a:bodyPr>
            <a:noAutofit/>
          </a:bodyPr>
          <a:p>
            <a:pPr indent="457200" algn="l"/>
            <a:r>
              <a:rPr 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Baixem a página resultado.html</a:t>
            </a:r>
            <a:endParaRPr 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 algn="l"/>
            <a:endParaRPr 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indent="457200" algn="l"/>
            <a:r>
              <a:rPr 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Modifiquem após a linha 90</a:t>
            </a:r>
            <a:endParaRPr 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5725" y="316230"/>
            <a:ext cx="6794500" cy="5388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667385" y="2349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/>
              <a:t>CSS</a:t>
            </a:r>
            <a:endParaRPr lang="pt-BR" altLang="en-US" sz="3600"/>
          </a:p>
        </p:txBody>
      </p:sp>
      <p:sp>
        <p:nvSpPr>
          <p:cNvPr id="3" name="Caixa de Texto 2"/>
          <p:cNvSpPr txBox="1"/>
          <p:nvPr/>
        </p:nvSpPr>
        <p:spPr>
          <a:xfrm>
            <a:off x="1274445" y="1506855"/>
            <a:ext cx="10109200" cy="436753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Assim como a HTML, n</a:t>
            </a:r>
            <a:r>
              <a:rPr lang="en-US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ã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o </a:t>
            </a:r>
            <a:r>
              <a:rPr lang="en-US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é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uma linguagem de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programa</a:t>
            </a:r>
            <a:r>
              <a:rPr lang="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ç</a:t>
            </a:r>
            <a:r>
              <a:rPr lang="en-US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ã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o. 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CSS </a:t>
            </a:r>
            <a:r>
              <a:rPr lang="en-US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é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uma linguagem de folha</a:t>
            </a: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 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de estilos usada 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amplamente na web e criada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com o prop</a:t>
            </a:r>
            <a:r>
              <a:rPr lang="en-US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ó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sito principal de estilizar p</a:t>
            </a:r>
            <a:r>
              <a:rPr lang="en-US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á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ginas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HTML.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308735" y="790575"/>
            <a:ext cx="9574530" cy="527685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2800" b="1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Seletores </a:t>
            </a:r>
            <a:endParaRPr lang="en-US" altLang="zh-CN" sz="2800" b="1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A sintaxe do CSS é simples: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lvl="1"/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seletor {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lvl="3" indent="457200"/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propriedade: valor;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lvl="3"/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}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lvl="3"/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400" b="1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Propriedade e valor </a:t>
            </a:r>
            <a:r>
              <a:rPr lang="en-US" altLang="zh-CN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são as características que </a:t>
            </a:r>
            <a:endParaRPr lang="en-US" altLang="zh-CN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você gostaria de modificar no elemento. </a:t>
            </a:r>
            <a:endParaRPr lang="en-US" altLang="zh-CN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400" b="1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Seletor </a:t>
            </a:r>
            <a:r>
              <a:rPr lang="en-US" altLang="zh-CN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é o elemento que você irá selecionar no </a:t>
            </a:r>
            <a:endParaRPr lang="en-US" altLang="zh-CN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4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código HTML.</a:t>
            </a:r>
            <a:endParaRPr lang="en-US" altLang="zh-CN" sz="24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955" y="1023620"/>
            <a:ext cx="5539740" cy="412178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370" y="2649220"/>
            <a:ext cx="5394325" cy="1559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667385" y="2349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/>
              <a:t>CSS</a:t>
            </a:r>
            <a:endParaRPr lang="pt-BR" altLang="en-US" sz="3600"/>
          </a:p>
        </p:txBody>
      </p:sp>
      <p:sp>
        <p:nvSpPr>
          <p:cNvPr id="3" name="Caixa de Texto 2"/>
          <p:cNvSpPr txBox="1"/>
          <p:nvPr/>
        </p:nvSpPr>
        <p:spPr>
          <a:xfrm>
            <a:off x="1274445" y="1007745"/>
            <a:ext cx="10109200" cy="436753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1) Selecionar primeiro e último elemento;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2) Selecionar elementos pares ou ímpares;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3) Selecionarmos elementos específicos de um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determinado grupo de elementos;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4) Gradiente em textos e elementos;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5) Bordas arredondadas;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6) Sombras em texto e elementos;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7) Manipulação de opacidade;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8) Controle de rotação;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9) Controle de perspectiva; 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zh-CN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10) Animação e muito mais.</a:t>
            </a:r>
            <a:endParaRPr lang="en-US" altLang="zh-CN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667385" y="234950"/>
            <a:ext cx="891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BR" sz="3600"/>
              <a:t>Inserindo Estilos CSS em uma P</a:t>
            </a:r>
            <a:r>
              <a:rPr lang="en-US" altLang="en-US" sz="3600"/>
              <a:t>á</a:t>
            </a:r>
            <a:r>
              <a:rPr lang="en-US" altLang="pt-BR" sz="3600"/>
              <a:t>gina</a:t>
            </a:r>
            <a:endParaRPr lang="en-US" altLang="pt-BR" sz="3600"/>
          </a:p>
        </p:txBody>
      </p:sp>
      <p:sp>
        <p:nvSpPr>
          <p:cNvPr id="5" name="Caixa de Texto 4"/>
          <p:cNvSpPr txBox="1"/>
          <p:nvPr/>
        </p:nvSpPr>
        <p:spPr>
          <a:xfrm>
            <a:off x="977265" y="944245"/>
            <a:ext cx="10109200" cy="4367530"/>
          </a:xfrm>
          <a:prstGeom prst="rect">
            <a:avLst/>
          </a:prstGeom>
        </p:spPr>
        <p:txBody>
          <a:bodyPr>
            <a:noAutofit/>
          </a:bodyPr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1: ARQUIVO EXTERNO CSS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I1: TAG STYLE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III: ATRIBUTO STYLE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4555" y="1395730"/>
            <a:ext cx="4953000" cy="5867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680" y="2395220"/>
            <a:ext cx="3531870" cy="189928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70" y="4618355"/>
            <a:ext cx="4305300" cy="6934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667385" y="234950"/>
            <a:ext cx="891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/>
              <a:t>CSS E </a:t>
            </a:r>
            <a:r>
              <a:rPr lang="en-US" altLang="pt-BR" sz="3600"/>
              <a:t>NAVEGADORES</a:t>
            </a:r>
            <a:endParaRPr lang="en-US" altLang="pt-BR" sz="3600"/>
          </a:p>
        </p:txBody>
      </p:sp>
      <p:sp>
        <p:nvSpPr>
          <p:cNvPr id="5" name="Caixa de Texto 4"/>
          <p:cNvSpPr txBox="1"/>
          <p:nvPr/>
        </p:nvSpPr>
        <p:spPr>
          <a:xfrm>
            <a:off x="977265" y="944245"/>
            <a:ext cx="10109200" cy="4367530"/>
          </a:xfrm>
          <a:prstGeom prst="rect">
            <a:avLst/>
          </a:prstGeom>
        </p:spPr>
        <p:txBody>
          <a:bodyPr>
            <a:noAutofit/>
          </a:bodyPr>
          <a:p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A</a:t>
            </a:r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lguns navegadores exibem algumas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en-US" altLang="pt-BR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propriedades CSS de forma inesperada.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Exemplos: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Estilizações de Formulários diferentes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Cores levemente alteradas</a:t>
            </a:r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 sz="2800">
                <a:solidFill>
                  <a:srgbClr val="320E04"/>
                </a:solidFill>
                <a:latin typeface="Gill Sans MT" panose="020B0502020104020203"/>
                <a:ea typeface="Gill Sans MT" panose="020B0502020104020203"/>
              </a:rPr>
              <a:t>Propriedades experimentais recentes</a:t>
            </a:r>
            <a:endParaRPr lang="en-US" altLang="pt-BR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  <a:p>
            <a:endParaRPr lang="pt-BR" altLang="en-US" sz="2800">
              <a:solidFill>
                <a:srgbClr val="320E04"/>
              </a:solidFill>
              <a:latin typeface="Gill Sans MT" panose="020B0502020104020203"/>
              <a:ea typeface="Gill Sans MT" panose="020B05020201040202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3924</Words>
  <Application>WPS Presentation</Application>
  <PresentationFormat>宽屏</PresentationFormat>
  <Paragraphs>203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Gill Sans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15</cp:revision>
  <dcterms:created xsi:type="dcterms:W3CDTF">2025-07-23T00:59:00Z</dcterms:created>
  <dcterms:modified xsi:type="dcterms:W3CDTF">2025-11-07T21:38:21Z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ADB4A75F9BCE45FC9FC1077098A4EA26_13</vt:lpwstr>
  </property>
</Properties>
</file>